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04" r:id="rId2"/>
    <p:sldId id="976" r:id="rId3"/>
    <p:sldId id="978" r:id="rId4"/>
    <p:sldId id="1292" r:id="rId5"/>
    <p:sldId id="1293" r:id="rId6"/>
    <p:sldId id="129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9BE0-E64A-435D-B38F-EAD181106A3E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66765-D1BB-42E9-9823-A84D4D986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5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Amundi brožura 93 důvodů proč neinvestovat</a:t>
            </a:r>
          </a:p>
          <a:p>
            <a:r>
              <a:rPr lang="cs-CZ" dirty="0"/>
              <a:t>Klienti mají spoustu</a:t>
            </a:r>
            <a:r>
              <a:rPr lang="cs-CZ" baseline="0" dirty="0"/>
              <a:t> výmluv, neznají to bojí se investování, mají strach se uvazovat na tak dlouhou dobu, </a:t>
            </a:r>
          </a:p>
          <a:p>
            <a:r>
              <a:rPr lang="cs-CZ" baseline="0" dirty="0"/>
              <a:t>Ale hypotéku si na 30 let vezmou …</a:t>
            </a:r>
          </a:p>
          <a:p>
            <a:r>
              <a:rPr lang="cs-CZ" baseline="0" dirty="0"/>
              <a:t>Myslí si že je to složité,</a:t>
            </a:r>
          </a:p>
          <a:p>
            <a:r>
              <a:rPr lang="cs-CZ" baseline="0" dirty="0"/>
              <a:t>Je potřeba jim to co nejvíce zjednodušit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23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graf zobrazuje historický výkon indexu S&amp;P 500 (vývoj hodnot 500 předních amerických firem v USA) v době býčích (rostoucích) a medvědích (klesajících) trhů neboli expanzí a recesí. Přestože minulé výnosy nejsou zárukou budoucích, věříme, že tento graf přináší nový pohled na přínosy dlouhodobého investování.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06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graf zobrazuje historický výkon indexu S&amp;P 500 (vývoj hodnot 500 předních amerických firem v USA) v době býčích (rostoucích) a medvědích (klesajících) trhů neboli expanzí a recesí. Přestože minulé výnosy nejsou zárukou budoucích, věříme, že tento graf přináší nový pohled na přínosy dlouhodobého investování.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3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graf zobrazuje historický výkon indexu S&amp;P 500 (vývoj hodnot 500 předních amerických firem v USA) v době býčích (rostoucích) a medvědích (klesajících) trhů neboli expanzí a recesí. Přestože minulé výnosy nejsou zárukou budoucích, věříme, že tento graf přináší nový pohled na přínosy dlouhodobého investování.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7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Investice do </a:t>
            </a:r>
            <a:r>
              <a:rPr lang="cs-CZ" dirty="0" err="1"/>
              <a:t>švětovích</a:t>
            </a:r>
            <a:r>
              <a:rPr lang="cs-CZ" dirty="0"/>
              <a:t> akcií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F8EF2-3DCD-43F5-A3D9-EA4A8933D43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60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CE071-18DD-D491-790A-5341C1408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0E68BF-FD62-CF70-6222-2D1A1490A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EA48AA-7653-52A0-D65A-C7182C5F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E0336D-7E8E-A465-D25A-5E4C2263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63DB1-7687-730D-4108-F0857BF2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7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9C462-7D0D-3073-C57C-BFB85F70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B80FEB-35D8-C5C9-A379-C64826DA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6D01F9-D6EA-71B8-1421-4C928BDD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00BBF9-4EB2-36EE-B5A8-FA4AB9D7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26604-DC34-BEE2-71C8-79BE99D1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9C7357-C204-A2F9-502D-9545A41EF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4D00DB-E103-6799-A4F9-6614FDB6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9B371-DA47-609C-984B-C92A96E5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DDAF43-BBFC-3967-3397-87B91CA3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0BD9A-FD08-4967-0DEF-941AB999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15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42532-606B-CA57-3E3B-5DEF40F8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0F461-4D25-A3FB-C291-9BC94A3A1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EABB7-5B7E-A9B9-14B1-6BD9BEE2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BE3AD-36E7-5560-F5C0-60FC9C82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6DE4D-B8F1-9878-0494-C31EFFDF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1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2306D-33DB-3DE0-5022-3747DE1B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83CB13-7D53-2A36-FB1F-A2260E87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B740F-A74E-1A32-18FC-33AE8222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BB3F4-8CC5-3423-BEE7-34EE4086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2861E-E894-23C3-628B-43F2C40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396BC-2DF4-5BA7-0A6D-AA9F5C5A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554FA-402D-AD52-8CE4-7FC57F46B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8A0863-7CDB-6A71-DE40-D4865A474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8A941-CCBE-9F29-C4B4-73295B38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2132B9-449B-7CC8-210D-AB5356B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9ADB7-4C07-3E51-381A-808D5460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0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D3A73-1F5B-0DC8-D3FD-D3D89507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425D14-CCD6-6588-952C-68DD019B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8EFF84-8EEA-66AA-CCCF-9BAC1D825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8631C0-7DA1-95C9-8347-65E966FB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F0DDBA-A009-5666-B761-4952AEA97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E139F6-8FE5-F1C9-475A-C5116FD2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0B226E-D189-4900-7E8F-61D8A3B0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DC5F55-7238-5E03-3B68-25FAB234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8BD94-9CED-FF15-F222-9EE88144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5C9ABB-6537-10CD-41E9-888538A7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92D6B6-851B-E0A8-0D44-478E8309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84FA0-0CE7-B06F-3D1B-2D4AFD0F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454B31-02E0-A95A-47E1-480D3AFF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1AC185-40AA-7249-6558-4D37A596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071A65-B1A0-BC5C-84D5-AAB264B8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83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1BB86-0E67-6412-C628-88D7C90A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79742-9074-B489-88EC-6A2D385B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E9078E-E29A-66FA-0CEC-61198537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33128D-3BA0-E6ED-3C94-FF5A82B0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A106C1-0217-D156-309E-9BFDACA7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53AED9-2D2B-D672-C7F2-D07BC091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2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F481D-AE76-A7E1-9635-16898FE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8BB423-5E20-E387-D34E-248758BB7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B62B47-D286-7EFA-A601-635D5F024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07345-C09F-A6AE-9290-C27F02B4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FF13C4-D5C2-589D-23A9-CCFAFA21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070587-B123-0FB4-EE5E-0FF70B7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05A435-7F97-E9AA-F0BC-3A967AF0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8756D-CD0A-0A37-BE11-58195E60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329C22-29AE-E7E2-962F-629066B71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EE2F-CF92-4947-921B-8AD970A21249}" type="datetimeFigureOut">
              <a:rPr lang="cs-CZ" smtClean="0"/>
              <a:t>30.06.2022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B30CE-A6C2-32C7-5802-5257DCABE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2B356F-8512-D564-9177-9F877B78D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9494-9C90-424E-843C-F23E444AC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3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themeasureofaplan.com/us-stock-market-returns-1870s-to-pres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943" y="404664"/>
            <a:ext cx="10805375" cy="530103"/>
          </a:xfrm>
        </p:spPr>
        <p:txBody>
          <a:bodyPr>
            <a:normAutofit fontScale="90000"/>
          </a:bodyPr>
          <a:lstStyle/>
          <a:p>
            <a:r>
              <a:rPr lang="cs-CZ" dirty="0"/>
              <a:t>Proč neinvestovat? Vždy se něco děje…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8364"/>
          <a:stretch/>
        </p:blipFill>
        <p:spPr>
          <a:xfrm>
            <a:off x="22528" y="934767"/>
            <a:ext cx="5137368" cy="46090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55440" y="6165304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Stále se něco děje …. </a:t>
            </a:r>
            <a:r>
              <a:rPr lang="cs-CZ" dirty="0" err="1"/>
              <a:t>Covid</a:t>
            </a:r>
            <a:r>
              <a:rPr lang="cs-CZ" dirty="0"/>
              <a:t> – Omikron, energetická krize, drahé komodity, USA konec QE, vysoká inflace , Lukašenko – Plyn a krize na hranicích s Polskem, Litvou, USA - obchodní válka Čína,  ….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49024" b="1"/>
          <a:stretch/>
        </p:blipFill>
        <p:spPr>
          <a:xfrm>
            <a:off x="5231904" y="1412776"/>
            <a:ext cx="5616624" cy="45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52AB3C-832D-4FE7-AF14-71F8F74B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3425"/>
            <a:ext cx="11388276" cy="761589"/>
          </a:xfrm>
        </p:spPr>
        <p:txBody>
          <a:bodyPr/>
          <a:lstStyle/>
          <a:p>
            <a:r>
              <a:rPr lang="cs-CZ" sz="3200" dirty="0"/>
              <a:t>Ale o co se tím připravím?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920" y="692696"/>
            <a:ext cx="9245046" cy="58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52AB3C-832D-4FE7-AF14-71F8F74B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6" y="188640"/>
            <a:ext cx="11388276" cy="761589"/>
          </a:xfrm>
        </p:spPr>
        <p:txBody>
          <a:bodyPr/>
          <a:lstStyle/>
          <a:p>
            <a:r>
              <a:rPr lang="cs-CZ" sz="3200" dirty="0"/>
              <a:t>Střídání býčích a medvědích trhů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5400" y="836712"/>
            <a:ext cx="10801200" cy="4628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  Tento graf zobrazuje historický výkon indexu S&amp;P 500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4626C3-1BBE-608E-E62C-76BC7780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196752"/>
            <a:ext cx="8799247" cy="53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52AB3C-832D-4FE7-AF14-71F8F74B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6" y="188640"/>
            <a:ext cx="11388276" cy="761589"/>
          </a:xfrm>
        </p:spPr>
        <p:txBody>
          <a:bodyPr/>
          <a:lstStyle/>
          <a:p>
            <a:r>
              <a:rPr lang="cs-CZ" sz="3200" dirty="0"/>
              <a:t>Střídání býčích a medvědích trhů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5400" y="836712"/>
            <a:ext cx="10801200" cy="4628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  Index S&amp;P 500 v číslech za poslední půlstoletí</a:t>
            </a:r>
          </a:p>
          <a:p>
            <a:pPr marL="0" indent="0" algn="ctr">
              <a:buNone/>
            </a:pPr>
            <a:r>
              <a:rPr lang="cs-CZ" dirty="0"/>
              <a:t>Od roku 1968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1882682"/>
            <a:ext cx="8391525" cy="34194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272" y="3789409"/>
            <a:ext cx="2143125" cy="1162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480" y="2239421"/>
            <a:ext cx="2034917" cy="11932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927648" y="346766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Medvědí trh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49221" y="20009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Býčí trh</a:t>
            </a:r>
          </a:p>
        </p:txBody>
      </p:sp>
    </p:spTree>
    <p:extLst>
      <p:ext uri="{BB962C8B-B14F-4D97-AF65-F5344CB8AC3E}">
        <p14:creationId xmlns:p14="http://schemas.microsoft.com/office/powerpoint/2010/main" val="270250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52AB3C-832D-4FE7-AF14-71F8F74B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6" y="188640"/>
            <a:ext cx="11388276" cy="761589"/>
          </a:xfrm>
        </p:spPr>
        <p:txBody>
          <a:bodyPr/>
          <a:lstStyle/>
          <a:p>
            <a:r>
              <a:rPr lang="cs-CZ" sz="3200" dirty="0"/>
              <a:t>Jak často dochází ke korekcím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1"/>
          <a:stretch/>
        </p:blipFill>
        <p:spPr bwMode="auto">
          <a:xfrm>
            <a:off x="1271464" y="950229"/>
            <a:ext cx="9593302" cy="55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943" y="260648"/>
            <a:ext cx="10805375" cy="530103"/>
          </a:xfrm>
        </p:spPr>
        <p:txBody>
          <a:bodyPr>
            <a:normAutofit fontScale="90000"/>
          </a:bodyPr>
          <a:lstStyle/>
          <a:p>
            <a:r>
              <a:rPr lang="cs-CZ" dirty="0"/>
              <a:t>  Nebojte se korekcí – využijte je v klientův prospěch</a:t>
            </a:r>
          </a:p>
        </p:txBody>
      </p:sp>
      <p:pic>
        <p:nvPicPr>
          <p:cNvPr id="5" name="Picture 4" descr="https://themeasureofaplan.com/wp-content/uploads/2018/03/Returns-by-ye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24744"/>
            <a:ext cx="58253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5360" y="5661248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4"/>
              </a:rPr>
              <a:t>ttps://themeasureofaplan.com/us-stock-market-returns-1870s-to-present/</a:t>
            </a:r>
            <a:endParaRPr lang="cs-CZ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052736"/>
            <a:ext cx="5638799" cy="501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Širokoúhlá obrazovka</PresentationFormat>
  <Paragraphs>28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Proč neinvestovat? Vždy se něco děje…</vt:lpstr>
      <vt:lpstr>Ale o co se tím připravím?</vt:lpstr>
      <vt:lpstr>Střídání býčích a medvědích trhů</vt:lpstr>
      <vt:lpstr>Střídání býčích a medvědích trhů</vt:lpstr>
      <vt:lpstr>Jak často dochází ke korekcím</vt:lpstr>
      <vt:lpstr>  Nebojte se korekcí – využijte je v klientův prospěch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neinvestovat? Vždy se něco děje…</dc:title>
  <dc:creator>Pavel Beneš</dc:creator>
  <cp:lastModifiedBy>Pavel Beneš</cp:lastModifiedBy>
  <cp:revision>1</cp:revision>
  <dcterms:created xsi:type="dcterms:W3CDTF">2022-06-30T06:46:02Z</dcterms:created>
  <dcterms:modified xsi:type="dcterms:W3CDTF">2022-06-30T06:46:55Z</dcterms:modified>
</cp:coreProperties>
</file>